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71" r:id="rId3"/>
    <p:sldId id="287" r:id="rId4"/>
    <p:sldId id="290" r:id="rId5"/>
    <p:sldId id="311" r:id="rId6"/>
    <p:sldId id="289" r:id="rId7"/>
    <p:sldId id="288" r:id="rId8"/>
    <p:sldId id="300" r:id="rId9"/>
    <p:sldId id="302" r:id="rId10"/>
    <p:sldId id="310" r:id="rId11"/>
    <p:sldId id="309" r:id="rId12"/>
    <p:sldId id="312" r:id="rId13"/>
    <p:sldId id="267" r:id="rId14"/>
  </p:sldIdLst>
  <p:sldSz cx="9144000" cy="6858000" type="screen4x3"/>
  <p:notesSz cx="9866313" cy="673576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00FF"/>
    <a:srgbClr val="6699FF"/>
    <a:srgbClr val="009900"/>
    <a:srgbClr val="6666FF"/>
    <a:srgbClr val="FFCCFF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11" autoAdjust="0"/>
    <p:restoredTop sz="86358" autoAdjust="0"/>
  </p:normalViewPr>
  <p:slideViewPr>
    <p:cSldViewPr>
      <p:cViewPr varScale="1">
        <p:scale>
          <a:sx n="86" d="100"/>
          <a:sy n="86" d="100"/>
        </p:scale>
        <p:origin x="164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C099-4FC0-489A-A42E-221489873C5C}" type="datetimeFigureOut">
              <a:rPr lang="sv-SE" smtClean="0"/>
              <a:t>2019-05-22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679D-E2E2-4036-93C1-3343466445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838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601"/>
          </a:xfrm>
          <a:prstGeom prst="rect">
            <a:avLst/>
          </a:prstGeom>
        </p:spPr>
        <p:txBody>
          <a:bodyPr vert="horz" lIns="94851" tIns="47426" rIns="94851" bIns="4742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87999" y="0"/>
            <a:ext cx="4276726" cy="336601"/>
          </a:xfrm>
          <a:prstGeom prst="rect">
            <a:avLst/>
          </a:prstGeom>
        </p:spPr>
        <p:txBody>
          <a:bodyPr vert="horz" lIns="94851" tIns="47426" rIns="94851" bIns="4742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16CF4FD-5C1C-4D94-B6AF-A21134A3A33B}" type="datetimeFigureOut">
              <a:rPr lang="sv-SE"/>
              <a:pPr>
                <a:defRPr/>
              </a:pPr>
              <a:t>2019-05-22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04825"/>
            <a:ext cx="337026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6" rIns="94851" bIns="47426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425" y="3199207"/>
            <a:ext cx="7893050" cy="3031654"/>
          </a:xfrm>
          <a:prstGeom prst="rect">
            <a:avLst/>
          </a:prstGeom>
        </p:spPr>
        <p:txBody>
          <a:bodyPr vert="horz" lIns="94851" tIns="47426" rIns="94851" bIns="47426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397666"/>
            <a:ext cx="4275138" cy="336601"/>
          </a:xfrm>
          <a:prstGeom prst="rect">
            <a:avLst/>
          </a:prstGeom>
        </p:spPr>
        <p:txBody>
          <a:bodyPr vert="horz" lIns="94851" tIns="47426" rIns="94851" bIns="4742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87999" y="6397666"/>
            <a:ext cx="4276726" cy="336601"/>
          </a:xfrm>
          <a:prstGeom prst="rect">
            <a:avLst/>
          </a:prstGeom>
        </p:spPr>
        <p:txBody>
          <a:bodyPr vert="horz" wrap="square" lIns="94851" tIns="47426" rIns="94851" bIns="47426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76CF095-040F-4160-8F92-2701241E0BC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1886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CF095-040F-4160-8F92-2701241E0BC2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728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CF095-040F-4160-8F92-2701241E0BC2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801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CF095-040F-4160-8F92-2701241E0BC2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208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CF095-040F-4160-8F92-2701241E0BC2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397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A5F7F-4C06-4026-AF80-92044E7F46C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7017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Kickstart Digitalisering genomförs av Teknikföretagen, RISE, IF Metall, Swerea IVF, IUC och SISP för att stärka digitaliseringen och konkurrenskraften för industriföretag i Sverige. Projektet finansieras av Tillväxtverket.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6536">
              <a:defRPr/>
            </a:pPr>
            <a:fld id="{CF8E2BDB-61BA-485F-BDBC-B6456BDE6055}" type="slidenum">
              <a:rPr lang="sv-SE">
                <a:solidFill>
                  <a:prstClr val="black"/>
                </a:solidFill>
                <a:latin typeface="Calibri"/>
              </a:rPr>
              <a:pPr defTabSz="906536">
                <a:defRPr/>
              </a:pPr>
              <a:t>9</a:t>
            </a:fld>
            <a:endParaRPr lang="sv-SE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805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BC8E43-F70A-4EA3-A053-FFF8E47A2FE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6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80A42-F120-46E0-94EF-F476B2922C5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9BFF1-E71B-4870-AEAD-8A2309F0D57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47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4FE57-EE2D-4882-BF94-BE1FB3101BB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70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E91C0-1C0C-4089-9AE0-D6FCAF9CFFB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631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4F6A2-EEF6-41B8-80E1-96E604FEF71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42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AB3EF-59B8-4826-AC3B-1D75573EF89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719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5195D-E9DA-448D-B914-825AF747069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5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A991A-0BE6-4FF2-AD4E-9F96D99B6F1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216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1BD40-8ADF-4BE1-AA8F-649DFDF9D74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38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50FEC-A890-43F5-A26E-4C7473D95F8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929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D20708-FFE0-4E61-9763-18D6828CC07A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snsfiler01\Dfs-Users-01\Users_home_SSP\tetfn\Desktop\SVENSK%20ELEKTRONIK%20&#197;RSM&#214;TE%202019\2%20-%20Handl%20P&#229;%20plats\Folder%20&#197;rsm&#246;te%202019\Resultat%202018%20t%20&#229;rsm&#246;tet.xlsx" TargetMode="External"/><Relationship Id="rId2" Type="http://schemas.openxmlformats.org/officeDocument/2006/relationships/hyperlink" Target="file:///\\snsfiler01\Dfs-Users-01\Users_home_SSP\tetfn\Desktop\SVENSK%20ELEKTRONIK%20&#197;RSM&#214;TE%202019\2%20-%20Handl%20P&#229;%20plats\Folder%20&#197;rsm&#246;te%202019\Verksb%20&#229;r%202018%20till%20Arsm&#246;te%202019-05-23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file:///\\snsfiler01\Dfs-Users-01\Users_home_SSP\tetfn\Desktop\SVENSK%20ELEKTRONIK%20&#197;RSM&#214;TE%202019\2%20-%20Handl%20P&#229;%20plats\Folder%20&#197;rsm&#246;te%202019\Code%20of%20conduct.lnk" TargetMode="External"/><Relationship Id="rId4" Type="http://schemas.openxmlformats.org/officeDocument/2006/relationships/hyperlink" Target="file:///\\snsfiler01\Dfs-Users-01\Users_home_SSP\tetfn\Desktop\SVENSK%20ELEKTRONIK%20&#197;RSM&#214;TE%202019\2%20-%20Handl%20P&#229;%20plats\Folder%20&#197;rsm&#246;te%202019\Valberedn%20f&#246;rslag%202019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emf"/><Relationship Id="rId7" Type="http://schemas.openxmlformats.org/officeDocument/2006/relationships/hyperlink" Target="http://www.google.se/url?sa=i&amp;rct=j&amp;q=&amp;esrc=s&amp;source=images&amp;cd=&amp;cad=rja&amp;uact=8&amp;ved=0ahUKEwiPs7mL6pnUAhUC1SwKHeWHCCcQjRwIBw&amp;url=http://www.kalmarsciencepark.se/aktuellt/sisp/&amp;psig=AFQjCNH7ee4oWtXpjw_nyMzzOTrBf7RERg&amp;ust=1496309684175099" TargetMode="External"/><Relationship Id="rId12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11" Type="http://schemas.openxmlformats.org/officeDocument/2006/relationships/image" Target="../media/image11.gif"/><Relationship Id="rId5" Type="http://schemas.openxmlformats.org/officeDocument/2006/relationships/image" Target="../media/image6.emf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ruta 2"/>
          <p:cNvSpPr txBox="1">
            <a:spLocks noChangeArrowheads="1"/>
          </p:cNvSpPr>
          <p:nvPr/>
        </p:nvSpPr>
        <p:spPr bwMode="auto">
          <a:xfrm>
            <a:off x="384950" y="2209233"/>
            <a:ext cx="8759049" cy="38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sv-SE" sz="1400" dirty="0"/>
              <a:t>9.30 Fika</a:t>
            </a:r>
          </a:p>
          <a:p>
            <a:pPr marL="0" indent="0">
              <a:buNone/>
            </a:pPr>
            <a:r>
              <a:rPr lang="sv-SE" sz="1400" dirty="0"/>
              <a:t>10.00 Jonas Mann, Vice President R&amp;D, berättar om Atlas Copco Industrial </a:t>
            </a:r>
            <a:r>
              <a:rPr lang="sv-SE" sz="1400" dirty="0" err="1"/>
              <a:t>Technique</a:t>
            </a:r>
            <a:endParaRPr lang="sv-SE" sz="1400" dirty="0"/>
          </a:p>
          <a:p>
            <a:pPr marL="0" indent="0">
              <a:buNone/>
            </a:pPr>
            <a:r>
              <a:rPr lang="sv-SE" sz="1400" dirty="0"/>
              <a:t>10.30 Rundvandring i gruvan</a:t>
            </a:r>
          </a:p>
          <a:p>
            <a:pPr marL="0" indent="0">
              <a:buNone/>
            </a:pPr>
            <a:r>
              <a:rPr lang="sv-SE" sz="1400" dirty="0"/>
              <a:t>12.30 Lunch</a:t>
            </a:r>
          </a:p>
          <a:p>
            <a:pPr marL="0" indent="0">
              <a:buNone/>
            </a:pPr>
            <a:r>
              <a:rPr lang="sv-SE" sz="1400" dirty="0"/>
              <a:t>13.30 Embedded Conference Scandinavia + Scandinavian Electronics event, Björn Lindforss, Bra Mässor</a:t>
            </a:r>
          </a:p>
          <a:p>
            <a:pPr marL="0" indent="0">
              <a:buNone/>
            </a:pPr>
            <a:r>
              <a:rPr lang="sv-SE" sz="1400" dirty="0"/>
              <a:t>13.45 Smartare Elektroniksystem - mycket på gång!, Magnus Svensson, programdirektör</a:t>
            </a:r>
          </a:p>
          <a:p>
            <a:pPr marL="0" indent="0">
              <a:buNone/>
            </a:pPr>
            <a:r>
              <a:rPr lang="sv-SE" sz="1400" dirty="0"/>
              <a:t>14.00 Insikter och utblickar i konjunktur och näringsliv, Lena Hagman, ekonom Teknikföretagen  </a:t>
            </a:r>
          </a:p>
          <a:p>
            <a:pPr marL="0" indent="0">
              <a:buNone/>
            </a:pPr>
            <a:r>
              <a:rPr lang="sv-SE" sz="1400" dirty="0"/>
              <a:t>14.45 Kaffe</a:t>
            </a:r>
          </a:p>
          <a:p>
            <a:pPr marL="0" indent="0">
              <a:buNone/>
            </a:pPr>
            <a:r>
              <a:rPr lang="sv-SE" sz="1400" dirty="0"/>
              <a:t>15.05 Digitalisering för framtiden – Scanias strategi, </a:t>
            </a:r>
            <a:br>
              <a:rPr lang="sv-SE" sz="1400" dirty="0"/>
            </a:br>
            <a:r>
              <a:rPr lang="sv-SE" sz="1400" dirty="0"/>
              <a:t>          Hans Olofsson, digitaliseringsstrateg på Scania delar med sig av sina visioner.</a:t>
            </a:r>
          </a:p>
          <a:p>
            <a:pPr marL="0" indent="0">
              <a:buNone/>
            </a:pPr>
            <a:r>
              <a:rPr lang="sv-SE" sz="1400" dirty="0"/>
              <a:t>15.50 Årsmöte</a:t>
            </a:r>
          </a:p>
          <a:p>
            <a:pPr marL="0" indent="0">
              <a:buNone/>
            </a:pPr>
            <a:r>
              <a:rPr lang="sv-SE" sz="1400" dirty="0"/>
              <a:t>16.50 Effektivare värdekedja – Var med och påverka kommande insatser!</a:t>
            </a:r>
            <a:br>
              <a:rPr lang="sv-SE" sz="1400" dirty="0"/>
            </a:br>
            <a:r>
              <a:rPr lang="sv-SE" sz="1400" dirty="0"/>
              <a:t>          Workshop ledd av värdekedjarådets ordförande Maria Månsson (</a:t>
            </a:r>
            <a:r>
              <a:rPr lang="sv-SE" sz="1400" dirty="0" err="1"/>
              <a:t>prevas</a:t>
            </a:r>
            <a:r>
              <a:rPr lang="sv-SE" sz="1400" dirty="0"/>
              <a:t>)</a:t>
            </a:r>
          </a:p>
          <a:p>
            <a:pPr marL="0" indent="0">
              <a:buNone/>
            </a:pPr>
            <a:r>
              <a:rPr lang="sv-SE" sz="1400" dirty="0"/>
              <a:t>17.45 Avslut – kort promenad till middag på restaurang Sovel</a:t>
            </a:r>
            <a:br>
              <a:rPr lang="sv-SE" sz="1400" dirty="0"/>
            </a:br>
            <a:endParaRPr lang="sv-SE" altLang="sv-SE" sz="1800" b="1" dirty="0">
              <a:solidFill>
                <a:srgbClr val="0066CC"/>
              </a:solidFill>
            </a:endParaRPr>
          </a:p>
        </p:txBody>
      </p:sp>
      <p:pic>
        <p:nvPicPr>
          <p:cNvPr id="2053" name="Picture 7" descr="\\snsfiler01\Dfs-Users-01\Users_home_SSP\telnr\Documents\2 - Svensk Elektronik\Logga + brevmall + banner\NY LOGGA 2014\Loggopaket\Farg\Logo_svensk_elektronik_ny_liggande_sv_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E800ACD-1969-4B92-A181-A266B8E9C923}"/>
              </a:ext>
            </a:extLst>
          </p:cNvPr>
          <p:cNvSpPr/>
          <p:nvPr/>
        </p:nvSpPr>
        <p:spPr>
          <a:xfrm>
            <a:off x="384951" y="1054975"/>
            <a:ext cx="34644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sv-SE" altLang="sv-SE" sz="4000" b="1" i="1" dirty="0"/>
              <a:t>Välkommen</a:t>
            </a:r>
            <a:r>
              <a:rPr lang="sv-SE" altLang="sv-SE" sz="4400" b="1" i="1" dirty="0"/>
              <a:t>!</a:t>
            </a:r>
            <a:r>
              <a:rPr lang="sv-SE" altLang="sv-SE" sz="6000" b="1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EBDBD6-5E07-4227-90C8-FEF8C56F6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BF27032F-B91E-4455-893D-28235D666136}"/>
              </a:ext>
            </a:extLst>
          </p:cNvPr>
          <p:cNvSpPr txBox="1">
            <a:spLocks/>
          </p:cNvSpPr>
          <p:nvPr/>
        </p:nvSpPr>
        <p:spPr bwMode="auto">
          <a:xfrm>
            <a:off x="0" y="854787"/>
            <a:ext cx="6851104" cy="48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v-SE" sz="3600" kern="0" dirty="0" err="1"/>
              <a:t>TechNetwork</a:t>
            </a:r>
            <a:r>
              <a:rPr lang="sv-SE" sz="3600" kern="0" dirty="0"/>
              <a:t> – aktuella frågor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554EB931-44FF-4FC8-B6B4-D64543A0F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87" y="2441976"/>
            <a:ext cx="5341855" cy="3561237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C5D52807-A2F8-48B3-874A-C5D548863135}"/>
              </a:ext>
            </a:extLst>
          </p:cNvPr>
          <p:cNvSpPr txBox="1"/>
          <p:nvPr/>
        </p:nvSpPr>
        <p:spPr>
          <a:xfrm>
            <a:off x="2308622" y="2118811"/>
            <a:ext cx="6595672" cy="646331"/>
          </a:xfrm>
          <a:prstGeom prst="rect">
            <a:avLst/>
          </a:prstGeom>
          <a:noFill/>
          <a:scene3d>
            <a:camera prst="orthographicFront">
              <a:rot lat="600000" lon="0" rev="20699999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sv-SE" sz="3600" dirty="0">
                <a:latin typeface="Bodoni MT" panose="02070603080606020203" pitchFamily="18" charset="0"/>
              </a:rPr>
              <a:t>Nästa seminarium 2 oktober</a:t>
            </a:r>
          </a:p>
        </p:txBody>
      </p:sp>
      <p:pic>
        <p:nvPicPr>
          <p:cNvPr id="11" name="Picture 7" descr="\\snsfiler01\Dfs-Users-01\Users_home_SSP\telnr\Documents\2 - Svensk Elektronik\Logga + brevmall + banner\NY LOGGA 2014\Loggopaket\Farg\Logo_svensk_elektronik_ny_liggande_sv_el.jpg">
            <a:extLst>
              <a:ext uri="{FF2B5EF4-FFF2-40B4-BE49-F238E27FC236}">
                <a16:creationId xmlns:a16="http://schemas.microsoft.com/office/drawing/2014/main" id="{F543DD0E-6C3D-4E6F-9842-E4E96E73F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931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0031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91DA4A1-D1F2-4C05-8AA8-BC202AF21E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7824" y="-140644"/>
            <a:ext cx="4905440" cy="6998644"/>
          </a:xfrm>
          <a:prstGeom prst="rect">
            <a:avLst/>
          </a:prstGeom>
        </p:spPr>
      </p:pic>
      <p:pic>
        <p:nvPicPr>
          <p:cNvPr id="4" name="Picture 7" descr="\\snsfiler01\Dfs-Users-01\Users_home_SSP\telnr\Documents\2 - Svensk Elektronik\Logga + brevmall + banner\NY LOGGA 2014\Loggopaket\Farg\Logo_svensk_elektronik_ny_liggande_sv_el.jpg">
            <a:extLst>
              <a:ext uri="{FF2B5EF4-FFF2-40B4-BE49-F238E27FC236}">
                <a16:creationId xmlns:a16="http://schemas.microsoft.com/office/drawing/2014/main" id="{22DE580D-8C87-44A1-8860-92668D9B7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502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ruta 2"/>
          <p:cNvSpPr txBox="1">
            <a:spLocks noChangeArrowheads="1"/>
          </p:cNvSpPr>
          <p:nvPr/>
        </p:nvSpPr>
        <p:spPr bwMode="auto">
          <a:xfrm>
            <a:off x="384950" y="2209233"/>
            <a:ext cx="8759049" cy="385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9.30 Fika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10.00 Jonas Mann, Vice President R&amp;D, berättar om Atlas Copco Industrial </a:t>
            </a:r>
            <a:r>
              <a:rPr lang="sv-SE" sz="1400" dirty="0" err="1">
                <a:solidFill>
                  <a:schemeClr val="bg1">
                    <a:lumMod val="65000"/>
                  </a:schemeClr>
                </a:solidFill>
              </a:rPr>
              <a:t>Technique</a:t>
            </a:r>
            <a:endParaRPr lang="sv-SE" sz="1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10.30 Rundvandring i gruvan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12.30 Lunch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13.30 Embedded Conference Scandinavia + Scandinavian Electronics event, Björn Lindforss, Bra Mässor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13.45 Smartare Elektroniksystem - mycket på gång!, Magnus Svensson, programdirektör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14.00 Insikter och utblickar i konjunktur och näringsliv, Lena Hagman, ekonom Teknikföretagen  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14.45 Kaffe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15.05 Digitalisering för framtiden – Scanias strategi, </a:t>
            </a:r>
            <a:br>
              <a:rPr lang="sv-SE" sz="1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          Hans Olofsson, digitaliseringsstrateg på Scania delar med sig av sina visioner.</a:t>
            </a:r>
          </a:p>
          <a:p>
            <a:pPr marL="0" indent="0">
              <a:buNone/>
            </a:pPr>
            <a:r>
              <a:rPr lang="sv-SE" sz="1400" dirty="0">
                <a:solidFill>
                  <a:schemeClr val="bg1">
                    <a:lumMod val="65000"/>
                  </a:schemeClr>
                </a:solidFill>
              </a:rPr>
              <a:t>15.50 Årsmöte</a:t>
            </a:r>
          </a:p>
          <a:p>
            <a:pPr marL="0" indent="0">
              <a:buNone/>
            </a:pPr>
            <a:r>
              <a:rPr lang="sv-SE" sz="1400" dirty="0"/>
              <a:t>16.50 Effektivare värdekedja – Var med och påverka kommande insatser!</a:t>
            </a:r>
            <a:br>
              <a:rPr lang="sv-SE" sz="1400" dirty="0"/>
            </a:br>
            <a:r>
              <a:rPr lang="sv-SE" sz="1400" dirty="0"/>
              <a:t>          Workshop ledd av värdekedjarådets ordförande Maria Månsson (</a:t>
            </a:r>
            <a:r>
              <a:rPr lang="sv-SE" sz="1400" dirty="0" err="1"/>
              <a:t>prevas</a:t>
            </a:r>
            <a:r>
              <a:rPr lang="sv-SE" sz="1400" dirty="0"/>
              <a:t>)</a:t>
            </a:r>
          </a:p>
          <a:p>
            <a:pPr marL="0" indent="0">
              <a:buNone/>
            </a:pPr>
            <a:r>
              <a:rPr lang="sv-SE" sz="1400" dirty="0"/>
              <a:t>17.45 Avslut – kort promenad till middag på restaurang Sovel</a:t>
            </a:r>
            <a:br>
              <a:rPr lang="sv-SE" sz="1400" dirty="0"/>
            </a:br>
            <a:endParaRPr lang="sv-SE" altLang="sv-SE" sz="1800" b="1" dirty="0">
              <a:solidFill>
                <a:srgbClr val="0066CC"/>
              </a:solidFill>
            </a:endParaRPr>
          </a:p>
        </p:txBody>
      </p:sp>
      <p:pic>
        <p:nvPicPr>
          <p:cNvPr id="2053" name="Picture 7" descr="\\snsfiler01\Dfs-Users-01\Users_home_SSP\telnr\Documents\2 - Svensk Elektronik\Logga + brevmall + banner\NY LOGGA 2014\Loggopaket\Farg\Logo_svensk_elektronik_ny_liggande_sv_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E800ACD-1969-4B92-A181-A266B8E9C923}"/>
              </a:ext>
            </a:extLst>
          </p:cNvPr>
          <p:cNvSpPr/>
          <p:nvPr/>
        </p:nvSpPr>
        <p:spPr>
          <a:xfrm>
            <a:off x="384951" y="1054975"/>
            <a:ext cx="34644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sv-SE" altLang="sv-SE" sz="4000" b="1" i="1" dirty="0"/>
              <a:t>Välkommen</a:t>
            </a:r>
            <a:r>
              <a:rPr lang="sv-SE" altLang="sv-SE" sz="4400" b="1" i="1" dirty="0"/>
              <a:t>!</a:t>
            </a:r>
            <a:r>
              <a:rPr lang="sv-SE" altLang="sv-SE" sz="6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4076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altLang="sv-SE" dirty="0"/>
          </a:p>
        </p:txBody>
      </p:sp>
      <p:pic>
        <p:nvPicPr>
          <p:cNvPr id="9219" name="Picture 7" descr="\\snsfiler01\Dfs-Users-01\Users_home_SSP\telnr\Documents\2 - Svensk Elektronik\Logga + brevmall + banner\NY LOGGA 2014\Loggopaket\Farg\Logo_svensk_elektronik_ny_liggande_sv_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989138"/>
            <a:ext cx="8993188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043608" y="478968"/>
            <a:ext cx="7667625" cy="6201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Mötets öppnande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Val av mötesordförande jämte protokollförare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Val av två justeringsmän utöver mötesordförande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Närvaroförteckning, fastställande av röstlängd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Fråga om mötet tillkommit efter stadgeenlig kallelse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Fastställande av dagordning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  <a:hlinkClick r:id="rId2" action="ppaction://hlinkfile"/>
              </a:rPr>
              <a:t>Verksamhetsberättelse</a:t>
            </a:r>
            <a:r>
              <a:rPr lang="sv-SE" sz="1200" dirty="0">
                <a:latin typeface="Arial" charset="0"/>
              </a:rPr>
              <a:t> för det gångna året, med resultaträkning och balansräkning </a:t>
            </a:r>
            <a:r>
              <a:rPr lang="sv-SE" sz="1200" dirty="0">
                <a:latin typeface="Arial" charset="0"/>
                <a:hlinkClick r:id="rId3" action="ppaction://hlinkfile"/>
              </a:rPr>
              <a:t>Svensk Elektronik </a:t>
            </a:r>
            <a:r>
              <a:rPr lang="sv-SE" sz="1200" dirty="0">
                <a:latin typeface="Arial" charset="0"/>
              </a:rPr>
              <a:t>förening och bolag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Revisionsberättelse 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Fastställande av resultat- och balansräkning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Beviljande av ansvarsfrihet för styrelsen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Val av styrelse: ordförande och ledamöter </a:t>
            </a:r>
            <a:br>
              <a:rPr lang="sv-SE" sz="1200" dirty="0">
                <a:latin typeface="Arial" charset="0"/>
              </a:rPr>
            </a:br>
            <a:r>
              <a:rPr lang="sv-SE" sz="1100" dirty="0">
                <a:latin typeface="Arial" charset="0"/>
                <a:hlinkClick r:id="rId4" action="ppaction://hlinkfile"/>
              </a:rPr>
              <a:t>Valberedningens förslag</a:t>
            </a:r>
            <a:r>
              <a:rPr lang="sv-SE" sz="1100" b="1" i="1" dirty="0">
                <a:solidFill>
                  <a:schemeClr val="accent6">
                    <a:lumMod val="75000"/>
                  </a:schemeClr>
                </a:solidFill>
                <a:latin typeface="Arial" charset="0"/>
                <a:hlinkClick r:id="rId4" action="ppaction://hlinkfile"/>
              </a:rPr>
              <a:t> </a:t>
            </a:r>
            <a:endParaRPr lang="sv-SE" sz="1100" i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Val av revisorer: två ordinarie (varav en skall godkänd revisor) + suppleanter</a:t>
            </a:r>
            <a:br>
              <a:rPr lang="sv-SE" sz="1200" dirty="0">
                <a:latin typeface="Arial" charset="0"/>
              </a:rPr>
            </a:b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Förslag: omval av</a:t>
            </a:r>
            <a:b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</a:b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Håkan Fjelner (</a:t>
            </a:r>
            <a:r>
              <a:rPr lang="sv-SE" sz="1100" i="1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Finnhammars</a:t>
            </a: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Revisionsbyrå),  Eric Östlund</a:t>
            </a:r>
            <a:b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</a:b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Revisorssuppleanter: Ulf Johansson (</a:t>
            </a:r>
            <a:r>
              <a:rPr lang="sv-SE" sz="1100" i="1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Finnhammars</a:t>
            </a: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Revisionsbyrå) , Hans Michel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Val av valberedning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Arvoden </a:t>
            </a: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(inget arvode till utgår till styrelsen, revisorer ersätts i förhållande till nedlagt arbete) </a:t>
            </a:r>
            <a:endParaRPr lang="sv-SE" sz="1200" dirty="0">
              <a:latin typeface="Arial" charset="0"/>
            </a:endParaRPr>
          </a:p>
          <a:p>
            <a:pPr marL="228600" lvl="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Firmateckningsrätt</a:t>
            </a:r>
            <a:br>
              <a:rPr lang="sv-SE" sz="1200" dirty="0">
                <a:latin typeface="Arial" charset="0"/>
              </a:rPr>
            </a:b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att vd tecknar föreningens firma. </a:t>
            </a:r>
            <a:b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</a:b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att fakturor på 10 000 kr och däröver ska attesteras av vd och ordförande i förening.</a:t>
            </a:r>
            <a:b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</a:b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att Svensk Elektronik Service AB tecknas av två styrelseledamöter i förening eller vd i förening med en styrelseledamot. Därutöver tecknar bolagets vd firma vad gäller löpande förvaltningsåtgärder enligt ABL 8 kap 29§ samt inom ramen för budget och styrelsebeslut.</a:t>
            </a:r>
            <a:endParaRPr lang="sv-SE" sz="1200" dirty="0"/>
          </a:p>
          <a:p>
            <a:pPr marL="228600" lvl="0" indent="-228600">
              <a:buFont typeface="+mj-lt"/>
              <a:buAutoNum type="arabicPeriod"/>
              <a:defRPr/>
            </a:pPr>
            <a:r>
              <a:rPr lang="sv-SE" sz="1200" dirty="0">
                <a:latin typeface="Arial" charset="0"/>
              </a:rPr>
              <a:t>Föreningens representation på årsstämman för föreningens servicebolag</a:t>
            </a:r>
            <a:br>
              <a:rPr lang="sv-SE" sz="1200" dirty="0">
                <a:latin typeface="Arial" charset="0"/>
              </a:rPr>
            </a:br>
            <a:r>
              <a:rPr lang="sv-SE" sz="11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att föreningens ordförande utses att representera föreningens samtliga aktier vid årsstämman i Svensk Elektronik Service AB. </a:t>
            </a:r>
            <a:endParaRPr lang="sv-SE" sz="1200" dirty="0"/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 err="1">
                <a:hlinkClick r:id="rId5" action="ppaction://hlinkfile"/>
              </a:rPr>
              <a:t>Code</a:t>
            </a:r>
            <a:r>
              <a:rPr lang="sv-SE" sz="1200" dirty="0">
                <a:hlinkClick r:id="rId5" action="ppaction://hlinkfile"/>
              </a:rPr>
              <a:t> of </a:t>
            </a:r>
            <a:r>
              <a:rPr lang="sv-SE" sz="1200" dirty="0" err="1">
                <a:hlinkClick r:id="rId5" action="ppaction://hlinkfile"/>
              </a:rPr>
              <a:t>Conduct</a:t>
            </a:r>
            <a:endParaRPr lang="sv-SE" sz="1200" dirty="0"/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/>
              <a:t>Övriga ärenden  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sv-SE" sz="1200" dirty="0"/>
              <a:t>Avslutning </a:t>
            </a:r>
          </a:p>
          <a:p>
            <a:pPr>
              <a:defRPr/>
            </a:pPr>
            <a:br>
              <a:rPr lang="sv-SE" sz="1200" i="1" dirty="0"/>
            </a:br>
            <a:endParaRPr lang="sv-SE" sz="1200" dirty="0"/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1835150" y="49213"/>
            <a:ext cx="4411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 b="1" dirty="0"/>
              <a:t>Agenda årsmöte 23 maj 2019</a:t>
            </a:r>
          </a:p>
        </p:txBody>
      </p:sp>
      <p:pic>
        <p:nvPicPr>
          <p:cNvPr id="3076" name="Picture 7" descr="\\snsfiler01\Dfs-Users-01\Users_home_SSP\telnr\Documents\2 - Svensk Elektronik\Logga + brevmall + banner\NY LOGGA 2014\Loggopaket\Farg\Logo_svensk_elektronik_ny_liggande_sv_e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4613"/>
            <a:ext cx="12954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ruta 2"/>
          <p:cNvSpPr txBox="1">
            <a:spLocks noChangeArrowheads="1"/>
          </p:cNvSpPr>
          <p:nvPr/>
        </p:nvSpPr>
        <p:spPr bwMode="auto">
          <a:xfrm>
            <a:off x="384950" y="2209233"/>
            <a:ext cx="8759049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81075" indent="-981075" eaLnBrk="1" hangingPunct="1">
              <a:lnSpc>
                <a:spcPct val="150000"/>
              </a:lnSpc>
              <a:spcBef>
                <a:spcPct val="0"/>
              </a:spcBef>
              <a:buNone/>
            </a:pPr>
            <a:br>
              <a:rPr lang="sv-SE" altLang="sv-SE" sz="1400" dirty="0">
                <a:solidFill>
                  <a:srgbClr val="0066CC"/>
                </a:solidFill>
              </a:rPr>
            </a:br>
            <a:endParaRPr lang="sv-SE" altLang="sv-SE" sz="1800" dirty="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 b="1" i="1" dirty="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 b="1" i="1" dirty="0">
              <a:solidFill>
                <a:srgbClr val="0066CC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 b="1" dirty="0">
              <a:solidFill>
                <a:srgbClr val="0066CC"/>
              </a:solidFill>
            </a:endParaRPr>
          </a:p>
        </p:txBody>
      </p:sp>
      <p:pic>
        <p:nvPicPr>
          <p:cNvPr id="2053" name="Picture 7" descr="\\snsfiler01\Dfs-Users-01\Users_home_SSP\telnr\Documents\2 - Svensk Elektronik\Logga + brevmall + banner\NY LOGGA 2014\Loggopaket\Farg\Logo_svensk_elektronik_ny_liggande_sv_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8E800ACD-1969-4B92-A181-A266B8E9C923}"/>
              </a:ext>
            </a:extLst>
          </p:cNvPr>
          <p:cNvSpPr/>
          <p:nvPr/>
        </p:nvSpPr>
        <p:spPr>
          <a:xfrm>
            <a:off x="384951" y="1054975"/>
            <a:ext cx="41504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sv-SE" altLang="sv-SE" sz="4000" b="1" i="1" dirty="0"/>
              <a:t>Nya medlemmar</a:t>
            </a:r>
            <a:endParaRPr lang="sv-SE" altLang="sv-SE" sz="6000" b="1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AF25F64-CB75-45CB-AD0A-41798420B2F9}"/>
              </a:ext>
            </a:extLst>
          </p:cNvPr>
          <p:cNvSpPr txBox="1"/>
          <p:nvPr/>
        </p:nvSpPr>
        <p:spPr>
          <a:xfrm>
            <a:off x="467544" y="2224253"/>
            <a:ext cx="64087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Angland</a:t>
            </a:r>
            <a:r>
              <a:rPr lang="sv-SE" dirty="0"/>
              <a:t> Electronics AB</a:t>
            </a:r>
            <a:br>
              <a:rPr lang="sv-SE" dirty="0"/>
            </a:br>
            <a:endParaRPr lang="sv-SE" dirty="0"/>
          </a:p>
          <a:p>
            <a:r>
              <a:rPr lang="sv-SE" dirty="0"/>
              <a:t>Siemens Industry Software</a:t>
            </a:r>
            <a:br>
              <a:rPr lang="sv-SE" dirty="0"/>
            </a:br>
            <a:endParaRPr lang="sv-SE" dirty="0"/>
          </a:p>
          <a:p>
            <a:r>
              <a:rPr lang="sv-SE" dirty="0" err="1"/>
              <a:t>Codiax</a:t>
            </a:r>
            <a:r>
              <a:rPr lang="sv-SE" dirty="0"/>
              <a:t> Sweden AB</a:t>
            </a:r>
            <a:br>
              <a:rPr lang="sv-SE" dirty="0"/>
            </a:br>
            <a:endParaRPr lang="sv-SE" dirty="0"/>
          </a:p>
          <a:p>
            <a:r>
              <a:rPr lang="sv-SE" dirty="0" err="1"/>
              <a:t>Fineline</a:t>
            </a:r>
            <a:r>
              <a:rPr lang="sv-SE" dirty="0"/>
              <a:t> Nordic AB</a:t>
            </a:r>
            <a:br>
              <a:rPr lang="sv-SE" dirty="0"/>
            </a:br>
            <a:endParaRPr lang="sv-SE" dirty="0"/>
          </a:p>
          <a:p>
            <a:r>
              <a:rPr lang="sv-SE" dirty="0"/>
              <a:t>Hoofstep AB</a:t>
            </a:r>
            <a:br>
              <a:rPr lang="sv-SE" dirty="0"/>
            </a:br>
            <a:endParaRPr lang="sv-SE" dirty="0"/>
          </a:p>
          <a:p>
            <a:r>
              <a:rPr lang="sv-SE" dirty="0"/>
              <a:t>HMS Industrial </a:t>
            </a:r>
            <a:r>
              <a:rPr lang="sv-SE" dirty="0" err="1"/>
              <a:t>Networks</a:t>
            </a:r>
            <a:r>
              <a:rPr lang="sv-SE" dirty="0"/>
              <a:t> AB</a:t>
            </a:r>
            <a:br>
              <a:rPr lang="sv-SE" dirty="0"/>
            </a:br>
            <a:endParaRPr lang="sv-SE" dirty="0"/>
          </a:p>
          <a:p>
            <a:r>
              <a:rPr lang="sv-SE" dirty="0"/>
              <a:t>Meritas AB</a:t>
            </a:r>
          </a:p>
        </p:txBody>
      </p:sp>
    </p:spTree>
    <p:extLst>
      <p:ext uri="{BB962C8B-B14F-4D97-AF65-F5344CB8AC3E}">
        <p14:creationId xmlns:p14="http://schemas.microsoft.com/office/powerpoint/2010/main" val="150571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879475" y="7842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 i="1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311B53B-CB38-4A2A-9953-4113424B6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1310425"/>
            <a:ext cx="907079" cy="222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69790" tIns="1620327" rIns="628452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001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b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sv-SE" altLang="sv-S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 descr="\\snsfiler01\Dfs-Users-01\Users_home_SSP\telnr\Documents\2 - Svensk Elektronik\Logga + brevmall + banner\NY LOGGA 2014\Loggopaket\Farg\Logo_svensk_elektronik_ny_liggande_sv_el.jpg">
            <a:extLst>
              <a:ext uri="{FF2B5EF4-FFF2-40B4-BE49-F238E27FC236}">
                <a16:creationId xmlns:a16="http://schemas.microsoft.com/office/drawing/2014/main" id="{37DECC6F-9B62-465A-BE3C-B8BF8A547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ubrik 12">
            <a:extLst>
              <a:ext uri="{FF2B5EF4-FFF2-40B4-BE49-F238E27FC236}">
                <a16:creationId xmlns:a16="http://schemas.microsoft.com/office/drawing/2014/main" id="{AC77B069-F967-4B23-8C4E-B05116C87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0528" y="1225722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sv-SE" altLang="sv-SE" sz="4000" b="1" i="1" dirty="0"/>
              <a:t>På gång i Svensk Elektronik</a:t>
            </a:r>
            <a:endParaRPr lang="sv-SE" altLang="sv-SE" sz="6000" b="1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ED83B0B-AAAE-4A7A-837F-BDDA144F3D6B}"/>
              </a:ext>
            </a:extLst>
          </p:cNvPr>
          <p:cNvSpPr/>
          <p:nvPr/>
        </p:nvSpPr>
        <p:spPr>
          <a:xfrm>
            <a:off x="284085" y="2420888"/>
            <a:ext cx="8856662" cy="3844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60475">
              <a:lnSpc>
                <a:spcPct val="150000"/>
              </a:lnSpc>
            </a:pPr>
            <a:r>
              <a:rPr lang="sv-SE" sz="2000" dirty="0"/>
              <a:t>10 juni 	Elektronikgolfen på </a:t>
            </a:r>
            <a:r>
              <a:rPr lang="sv-SE" sz="2000" dirty="0" err="1"/>
              <a:t>Johannesberg</a:t>
            </a:r>
            <a:r>
              <a:rPr lang="sv-SE" sz="2000" dirty="0"/>
              <a:t> Golf</a:t>
            </a:r>
          </a:p>
          <a:p>
            <a:pPr defTabSz="1260475">
              <a:lnSpc>
                <a:spcPct val="150000"/>
              </a:lnSpc>
            </a:pPr>
            <a:r>
              <a:rPr lang="sv-SE" sz="2000" dirty="0"/>
              <a:t>13 juni	Sektionsmöte Utbildning och Forskning</a:t>
            </a:r>
          </a:p>
          <a:p>
            <a:pPr defTabSz="1260475">
              <a:lnSpc>
                <a:spcPct val="150000"/>
              </a:lnSpc>
            </a:pPr>
            <a:r>
              <a:rPr lang="sv-SE" sz="2000" dirty="0"/>
              <a:t>12 sep 	Stora Elektronikdagen med SUMMIT</a:t>
            </a:r>
          </a:p>
          <a:p>
            <a:pPr defTabSz="1260475">
              <a:lnSpc>
                <a:spcPct val="200000"/>
              </a:lnSpc>
            </a:pPr>
            <a:r>
              <a:rPr lang="en-US" sz="2000" dirty="0"/>
              <a:t>5-6 </a:t>
            </a:r>
            <a:r>
              <a:rPr lang="en-US" sz="2000" dirty="0" err="1"/>
              <a:t>nov</a:t>
            </a:r>
            <a:r>
              <a:rPr lang="en-US" sz="2000" dirty="0"/>
              <a:t> 	Embedded Conference Scandinavia + </a:t>
            </a:r>
            <a:r>
              <a:rPr lang="en-US" sz="2000" dirty="0" err="1"/>
              <a:t>prisutdelning</a:t>
            </a:r>
            <a:r>
              <a:rPr lang="en-US" sz="2000" dirty="0"/>
              <a:t> 5 </a:t>
            </a:r>
            <a:r>
              <a:rPr lang="en-US" sz="2000" dirty="0" err="1"/>
              <a:t>nov</a:t>
            </a:r>
            <a:endParaRPr lang="sv-SE" sz="2000" dirty="0"/>
          </a:p>
          <a:p>
            <a:pPr defTabSz="1260475">
              <a:lnSpc>
                <a:spcPct val="200000"/>
              </a:lnSpc>
            </a:pPr>
            <a:r>
              <a:rPr lang="en-US" sz="2000" dirty="0"/>
              <a:t>5 </a:t>
            </a:r>
            <a:r>
              <a:rPr lang="en-US" sz="2000" dirty="0" err="1"/>
              <a:t>dec</a:t>
            </a:r>
            <a:r>
              <a:rPr lang="en-US" sz="2000" dirty="0"/>
              <a:t> 	</a:t>
            </a:r>
            <a:r>
              <a:rPr lang="en-US" sz="2000" dirty="0" err="1"/>
              <a:t>Direktivsdag</a:t>
            </a:r>
            <a:r>
              <a:rPr lang="en-US" sz="2000" dirty="0"/>
              <a:t> Stockholm</a:t>
            </a:r>
          </a:p>
          <a:p>
            <a:pPr defTabSz="1260475">
              <a:lnSpc>
                <a:spcPct val="200000"/>
              </a:lnSpc>
            </a:pPr>
            <a:r>
              <a:rPr lang="sv-SE" sz="2000" dirty="0"/>
              <a:t>5-7 maj      Scandinavian Electronics Event – S.E.E. 2020</a:t>
            </a:r>
          </a:p>
          <a:p>
            <a:pPr defTabSz="1260475">
              <a:lnSpc>
                <a:spcPct val="200000"/>
              </a:lnSpc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30929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/>
          <a:lstStyle/>
          <a:p>
            <a:r>
              <a:rPr lang="sv-SE" dirty="0"/>
              <a:t>Dra nytta av medlemsförmånerna!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4264496"/>
            <a:ext cx="8579296" cy="4205064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sv-SE" altLang="sv-SE" sz="2000" b="1" i="1" dirty="0">
                <a:solidFill>
                  <a:schemeClr val="accent6">
                    <a:lumMod val="50000"/>
                  </a:schemeClr>
                </a:solidFill>
              </a:rPr>
              <a:t>www.svenskelektronik.se – medlemsinterna sidorna / förmåner</a:t>
            </a:r>
          </a:p>
          <a:p>
            <a:pPr marL="0" indent="0" eaLnBrk="1" hangingPunct="1">
              <a:buNone/>
              <a:defRPr/>
            </a:pPr>
            <a:endParaRPr lang="sv-SE" altLang="sv-SE" sz="2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br>
              <a:rPr lang="sv-SE" altLang="sv-SE" sz="2000" b="1" i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sv-SE" altLang="sv-SE" sz="2000" b="1" i="1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7" descr="\\snsfiler01\Dfs-Users-01\Users_home_SSP\telnr\Documents\2 - Svensk Elektronik\Logga + brevmall + banner\NY LOGGA 2014\Loggopaket\Farg\Logo_svensk_elektronik_ny_liggande_sv_el.jpg">
            <a:extLst>
              <a:ext uri="{FF2B5EF4-FFF2-40B4-BE49-F238E27FC236}">
                <a16:creationId xmlns:a16="http://schemas.microsoft.com/office/drawing/2014/main" id="{2DA54E57-EE49-462C-94E8-249286764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1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56792"/>
            <a:ext cx="8579296" cy="482453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sv-SE" altLang="sv-SE" sz="2000" b="1" i="1" dirty="0">
                <a:solidFill>
                  <a:schemeClr val="accent6">
                    <a:lumMod val="50000"/>
                  </a:schemeClr>
                </a:solidFill>
              </a:rPr>
              <a:t>www.svenskelektronik.se – medlemsinterna sidorna / förmåner:</a:t>
            </a:r>
          </a:p>
          <a:p>
            <a:pPr marL="0" indent="0" eaLnBrk="1" hangingPunct="1">
              <a:buNone/>
              <a:defRPr/>
            </a:pPr>
            <a:endParaRPr lang="sv-SE" altLang="sv-SE" sz="2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  <a:t>Juridik: </a:t>
            </a:r>
            <a:b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sv-SE" altLang="sv-SE" sz="2400" dirty="0">
                <a:solidFill>
                  <a:schemeClr val="accent6">
                    <a:lumMod val="50000"/>
                  </a:schemeClr>
                </a:solidFill>
              </a:rPr>
              <a:t>-- Teknikföretagen, fri rådgivning 20 min</a:t>
            </a:r>
            <a:br>
              <a:rPr lang="sv-SE" altLang="sv-SE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v-SE" altLang="sv-SE" sz="2400" dirty="0">
                <a:solidFill>
                  <a:schemeClr val="accent6">
                    <a:lumMod val="50000"/>
                  </a:schemeClr>
                </a:solidFill>
              </a:rPr>
              <a:t>   -- Titov &amp; Partners: fri rådgivning 20 min, </a:t>
            </a:r>
            <a:br>
              <a:rPr lang="sv-SE" altLang="sv-SE" sz="24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v-SE" altLang="sv-SE" sz="2400" dirty="0">
                <a:solidFill>
                  <a:schemeClr val="accent6">
                    <a:lumMod val="50000"/>
                  </a:schemeClr>
                </a:solidFill>
              </a:rPr>
              <a:t>      15% på arvode, </a:t>
            </a:r>
            <a:r>
              <a:rPr lang="sv-SE" altLang="sv-SE" sz="2000" dirty="0">
                <a:solidFill>
                  <a:schemeClr val="accent6">
                    <a:lumMod val="50000"/>
                  </a:schemeClr>
                </a:solidFill>
              </a:rPr>
              <a:t>max 3200 kr/</a:t>
            </a:r>
            <a:r>
              <a:rPr lang="sv-SE" altLang="sv-SE" sz="2000" dirty="0" err="1">
                <a:solidFill>
                  <a:schemeClr val="accent6">
                    <a:lumMod val="50000"/>
                  </a:schemeClr>
                </a:solidFill>
              </a:rPr>
              <a:t>tim</a:t>
            </a:r>
            <a:r>
              <a:rPr lang="sv-SE" altLang="sv-SE" sz="2000" dirty="0">
                <a:solidFill>
                  <a:schemeClr val="accent6">
                    <a:lumMod val="50000"/>
                  </a:schemeClr>
                </a:solidFill>
              </a:rPr>
              <a:t> ex moms (delägare)</a:t>
            </a:r>
            <a:b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sv-SE" altLang="sv-SE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sv-SE" altLang="sv-SE" sz="2400" b="1" dirty="0" err="1">
                <a:solidFill>
                  <a:schemeClr val="accent6">
                    <a:lumMod val="50000"/>
                  </a:schemeClr>
                </a:solidFill>
              </a:rPr>
              <a:t>Laglistan</a:t>
            </a:r>
            <a: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  <a:t> – branschanpassad finns på Lagpunkten.se</a:t>
            </a:r>
            <a:b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sv-SE" altLang="sv-SE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br>
              <a:rPr lang="sv-SE" altLang="sv-SE" sz="2000" b="1" i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sv-SE" altLang="sv-SE" sz="2000" b="1" i="1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7" descr="\\snsfiler01\Dfs-Users-01\Users_home_SSP\telnr\Documents\2 - Svensk Elektronik\Logga + brevmall + banner\NY LOGGA 2014\Loggopaket\Farg\Logo_svensk_elektronik_ny_liggande_sv_el.jpg">
            <a:extLst>
              <a:ext uri="{FF2B5EF4-FFF2-40B4-BE49-F238E27FC236}">
                <a16:creationId xmlns:a16="http://schemas.microsoft.com/office/drawing/2014/main" id="{1C94B8BA-902F-4734-84CA-828D6AB27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49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sv-SE" altLang="sv-SE" sz="2000" b="1" i="1" dirty="0">
                <a:solidFill>
                  <a:schemeClr val="accent6">
                    <a:lumMod val="50000"/>
                  </a:schemeClr>
                </a:solidFill>
              </a:rPr>
              <a:t>www.svenskelektronik.se – medlemsinterna sidorna / förmåner:</a:t>
            </a:r>
          </a:p>
          <a:p>
            <a:pPr marL="0" indent="0" eaLnBrk="1" hangingPunct="1">
              <a:buFontTx/>
              <a:buNone/>
              <a:defRPr/>
            </a:pPr>
            <a:endParaRPr lang="sv-SE" altLang="sv-SE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  <a:t>If  – se till att vara rätt försäkrad</a:t>
            </a:r>
            <a:b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sv-SE" altLang="sv-SE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  <a:t>Rabatter hos IPC och Intertek</a:t>
            </a:r>
            <a:b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sv-SE" altLang="sv-SE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  <a:t>Förmånliga villkor på våra arrangemang: </a:t>
            </a:r>
            <a:b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  <a:t>  S.E.E. , ECS, Direktivsdag, kurser</a:t>
            </a:r>
            <a:b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sv-SE" altLang="sv-SE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sv-SE" altLang="sv-SE" sz="2400" b="1" dirty="0" err="1">
                <a:solidFill>
                  <a:schemeClr val="accent6">
                    <a:lumMod val="50000"/>
                  </a:schemeClr>
                </a:solidFill>
              </a:rPr>
              <a:t>Tebab</a:t>
            </a:r>
            <a:r>
              <a:rPr lang="sv-SE" altLang="sv-SE" sz="2400" b="1" dirty="0">
                <a:solidFill>
                  <a:schemeClr val="accent6">
                    <a:lumMod val="50000"/>
                  </a:schemeClr>
                </a:solidFill>
              </a:rPr>
              <a:t> Plus </a:t>
            </a:r>
            <a:r>
              <a:rPr lang="sv-SE" altLang="sv-SE" sz="2400" dirty="0">
                <a:solidFill>
                  <a:schemeClr val="accent6">
                    <a:lumMod val="50000"/>
                  </a:schemeClr>
                </a:solidFill>
              </a:rPr>
              <a:t>(Teknikföretagens Branschgruppers paket)</a:t>
            </a:r>
          </a:p>
          <a:p>
            <a:pPr eaLnBrk="1" hangingPunct="1">
              <a:buFontTx/>
              <a:buChar char="-"/>
              <a:defRPr/>
            </a:pPr>
            <a:endParaRPr lang="sv-SE" altLang="sv-SE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br>
              <a:rPr lang="sv-SE" altLang="sv-SE" sz="2000" b="1" i="1" dirty="0">
                <a:solidFill>
                  <a:schemeClr val="accent6">
                    <a:lumMod val="50000"/>
                  </a:schemeClr>
                </a:solidFill>
              </a:rPr>
            </a:br>
            <a:endParaRPr lang="sv-SE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7" descr="\\snsfiler01\Dfs-Users-01\Users_home_SSP\telnr\Documents\2 - Svensk Elektronik\Logga + brevmall + banner\NY LOGGA 2014\Loggopaket\Farg\Logo_svensk_elektronik_ny_liggande_sv_el.jpg">
            <a:extLst>
              <a:ext uri="{FF2B5EF4-FFF2-40B4-BE49-F238E27FC236}">
                <a16:creationId xmlns:a16="http://schemas.microsoft.com/office/drawing/2014/main" id="{AE9DBDFB-7A64-43CA-962B-2F8A3EEC8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14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743" y="275772"/>
            <a:ext cx="9177743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0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920917" y="2564905"/>
            <a:ext cx="5733256" cy="710873"/>
          </a:xfr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sv-SE" sz="4000" dirty="0">
                <a:latin typeface="Arial" panose="020B0604020202020204" pitchFamily="34" charset="0"/>
                <a:cs typeface="Arial" panose="020B0604020202020204" pitchFamily="34" charset="0"/>
              </a:rPr>
              <a:t>Kickstart Digitalisering</a:t>
            </a:r>
          </a:p>
        </p:txBody>
      </p:sp>
      <p:sp>
        <p:nvSpPr>
          <p:cNvPr id="16" name="Rektangel 15"/>
          <p:cNvSpPr/>
          <p:nvPr/>
        </p:nvSpPr>
        <p:spPr>
          <a:xfrm>
            <a:off x="-21504" y="5013176"/>
            <a:ext cx="9165504" cy="1090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350" dirty="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17" name="Bildobjekt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43" y="5416173"/>
            <a:ext cx="1183823" cy="330911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97" y="5388491"/>
            <a:ext cx="327342" cy="453794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832" y="5388491"/>
            <a:ext cx="1255133" cy="366080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587" y="5329073"/>
            <a:ext cx="861648" cy="484919"/>
          </a:xfrm>
          <a:prstGeom prst="rect">
            <a:avLst/>
          </a:prstGeom>
        </p:spPr>
      </p:pic>
      <p:pic>
        <p:nvPicPr>
          <p:cNvPr id="21" name="Picture 2" descr="Bildresultat för sisp logo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276" y="5229092"/>
            <a:ext cx="947414" cy="69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25573" y="5251037"/>
            <a:ext cx="697955" cy="697955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51" y="1217697"/>
            <a:ext cx="1515980" cy="610152"/>
          </a:xfrm>
          <a:prstGeom prst="rect">
            <a:avLst/>
          </a:prstGeom>
        </p:spPr>
      </p:pic>
      <p:sp>
        <p:nvSpPr>
          <p:cNvPr id="27" name="Rektangel 26"/>
          <p:cNvSpPr/>
          <p:nvPr/>
        </p:nvSpPr>
        <p:spPr>
          <a:xfrm>
            <a:off x="5796136" y="5717218"/>
            <a:ext cx="360040" cy="184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15" name="Bildobjekt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393" y="5440423"/>
            <a:ext cx="801119" cy="30651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54D2BF-BB03-4A17-BCE1-11BF9630C352}"/>
              </a:ext>
            </a:extLst>
          </p:cNvPr>
          <p:cNvSpPr/>
          <p:nvPr/>
        </p:nvSpPr>
        <p:spPr>
          <a:xfrm>
            <a:off x="2891729" y="3959811"/>
            <a:ext cx="32157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sv-SE" sz="24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www.kickstartdigi.se</a:t>
            </a:r>
          </a:p>
        </p:txBody>
      </p:sp>
      <p:pic>
        <p:nvPicPr>
          <p:cNvPr id="23" name="Picture 7" descr="\\snsfiler01\Dfs-Users-01\Users_home_SSP\telnr\Documents\2 - Svensk Elektronik\Logga + brevmall + banner\NY LOGGA 2014\Loggopaket\Farg\Logo_svensk_elektronik_ny_liggande_sv_el.jpg">
            <a:extLst>
              <a:ext uri="{FF2B5EF4-FFF2-40B4-BE49-F238E27FC236}">
                <a16:creationId xmlns:a16="http://schemas.microsoft.com/office/drawing/2014/main" id="{C239650E-5D57-4B6E-B1CC-5B22F1B5A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20129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46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8094</TotalTime>
  <Words>331</Words>
  <Application>Microsoft Office PowerPoint</Application>
  <PresentationFormat>Bildspel på skärmen (4:3)</PresentationFormat>
  <Paragraphs>93</Paragraphs>
  <Slides>13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Bodoni MT</vt:lpstr>
      <vt:lpstr>Calibri</vt:lpstr>
      <vt:lpstr>Times New Roman</vt:lpstr>
      <vt:lpstr>Standardformgivning</vt:lpstr>
      <vt:lpstr>PowerPoint-presentation</vt:lpstr>
      <vt:lpstr>PowerPoint-presentation</vt:lpstr>
      <vt:lpstr>PowerPoint-presentation</vt:lpstr>
      <vt:lpstr>På gång i Svensk Elektronik</vt:lpstr>
      <vt:lpstr>Dra nytta av medlemsförmånerna!</vt:lpstr>
      <vt:lpstr>PowerPoint-presentation</vt:lpstr>
      <vt:lpstr>PowerPoint-presentation</vt:lpstr>
      <vt:lpstr>PowerPoint-presentation</vt:lpstr>
      <vt:lpstr>Kickstart Digitalisering</vt:lpstr>
      <vt:lpstr>PowerPoint-presentation</vt:lpstr>
      <vt:lpstr>PowerPoint-presentation</vt:lpstr>
      <vt:lpstr>PowerPoint-presentation</vt:lpstr>
      <vt:lpstr>PowerPoint-presentation</vt:lpstr>
    </vt:vector>
  </TitlesOfParts>
  <Company>Branschkansliet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Lena Norder</dc:creator>
  <cp:lastModifiedBy>Forsén, Therese</cp:lastModifiedBy>
  <cp:revision>215</cp:revision>
  <cp:lastPrinted>2018-05-30T16:24:34Z</cp:lastPrinted>
  <dcterms:created xsi:type="dcterms:W3CDTF">2006-12-06T14:45:44Z</dcterms:created>
  <dcterms:modified xsi:type="dcterms:W3CDTF">2019-05-22T16:32:53Z</dcterms:modified>
</cp:coreProperties>
</file>